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4" autoAdjust="0"/>
    <p:restoredTop sz="94660"/>
  </p:normalViewPr>
  <p:slideViewPr>
    <p:cSldViewPr>
      <p:cViewPr>
        <p:scale>
          <a:sx n="107" d="100"/>
          <a:sy n="107" d="100"/>
        </p:scale>
        <p:origin x="-96"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EE330B-C570-41C7-A266-BC04A847A0ED}" type="datetimeFigureOut">
              <a:rPr lang="en-US" smtClean="0"/>
              <a:t>3/8/2011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749F80-22A5-480A-880B-461C5D166371}" type="slidenum">
              <a:rPr lang="en-US" smtClean="0"/>
              <a:t>‹#›</a:t>
            </a:fld>
            <a:endParaRPr lang="en-US"/>
          </a:p>
        </p:txBody>
      </p:sp>
    </p:spTree>
    <p:extLst>
      <p:ext uri="{BB962C8B-B14F-4D97-AF65-F5344CB8AC3E}">
        <p14:creationId xmlns:p14="http://schemas.microsoft.com/office/powerpoint/2010/main" val="1866053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49F80-22A5-480A-880B-461C5D166371}" type="slidenum">
              <a:rPr lang="en-US" smtClean="0"/>
              <a:t>6</a:t>
            </a:fld>
            <a:endParaRPr lang="en-US"/>
          </a:p>
        </p:txBody>
      </p:sp>
    </p:spTree>
    <p:extLst>
      <p:ext uri="{BB962C8B-B14F-4D97-AF65-F5344CB8AC3E}">
        <p14:creationId xmlns:p14="http://schemas.microsoft.com/office/powerpoint/2010/main" val="3275687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smtClean="0"/>
              <a:t>Click to edit Master title style</a:t>
            </a:r>
            <a:endParaRPr lang="en-US" dirty="0"/>
          </a:p>
        </p:txBody>
      </p:sp>
      <p:sp>
        <p:nvSpPr>
          <p:cNvPr id="11" name="Date Placeholder 10"/>
          <p:cNvSpPr>
            <a:spLocks noGrp="1"/>
          </p:cNvSpPr>
          <p:nvPr>
            <p:ph type="dt" sz="half" idx="10"/>
          </p:nvPr>
        </p:nvSpPr>
        <p:spPr bwMode="black"/>
        <p:txBody>
          <a:bodyPr/>
          <a:lstStyle/>
          <a:p>
            <a:fld id="{7F7D945D-14E9-4548-8834-0791E5AA2951}" type="datetimeFigureOut">
              <a:rPr lang="en-US" smtClean="0"/>
              <a:pPr/>
              <a:t>3/8/2011</a:t>
            </a:fld>
            <a:endParaRPr lang="en-US" dirty="0"/>
          </a:p>
        </p:txBody>
      </p:sp>
      <p:sp>
        <p:nvSpPr>
          <p:cNvPr id="17" name="Slide Number Placeholder 16"/>
          <p:cNvSpPr>
            <a:spLocks noGrp="1"/>
          </p:cNvSpPr>
          <p:nvPr>
            <p:ph type="sldNum" sz="quarter" idx="11"/>
          </p:nvPr>
        </p:nvSpPr>
        <p:spPr/>
        <p:txBody>
          <a:bodyPr/>
          <a:lstStyle/>
          <a:p>
            <a:fld id="{713F79C4-97D8-4642-B01F-94874C4FC6F3}" type="slidenum">
              <a:rPr lang="en-US" smtClean="0"/>
              <a:pPr/>
              <a:t>‹#›</a:t>
            </a:fld>
            <a:endParaRPr lang="en-US" dirty="0"/>
          </a:p>
        </p:txBody>
      </p:sp>
      <p:sp>
        <p:nvSpPr>
          <p:cNvPr id="19" name="Footer Placeholder 1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7D945D-14E9-4548-8834-0791E5AA2951}" type="datetimeFigureOut">
              <a:rPr lang="en-US" smtClean="0"/>
              <a:pPr/>
              <a:t>3/8/2011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3F79C4-97D8-4642-B01F-94874C4FC6F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7D945D-14E9-4548-8834-0791E5AA2951}" type="datetimeFigureOut">
              <a:rPr lang="en-US" smtClean="0"/>
              <a:pPr/>
              <a:t>3/8/2011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3F79C4-97D8-4642-B01F-94874C4FC6F3}" type="slidenum">
              <a:rPr lang="en-US" smtClean="0"/>
              <a:pPr/>
              <a:t>‹#›</a:t>
            </a:fld>
            <a:endParaRPr lang="en-US" dirty="0"/>
          </a:p>
        </p:txBody>
      </p:sp>
      <p:sp>
        <p:nvSpPr>
          <p:cNvPr id="2" name="Vertical Title 1"/>
          <p:cNvSpPr>
            <a:spLocks noGrp="1"/>
          </p:cNvSpPr>
          <p:nvPr>
            <p:ph type="title" orient="vert"/>
          </p:nvPr>
        </p:nvSpPr>
        <p:spPr>
          <a:xfrm>
            <a:off x="7239000" y="914401"/>
            <a:ext cx="926980" cy="5029200"/>
          </a:xfrm>
        </p:spPr>
        <p:txBody>
          <a:bodyPr vert="eaVert"/>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1" name="Date Placeholder 10"/>
          <p:cNvSpPr>
            <a:spLocks noGrp="1"/>
          </p:cNvSpPr>
          <p:nvPr>
            <p:ph type="dt" sz="half" idx="14"/>
          </p:nvPr>
        </p:nvSpPr>
        <p:spPr/>
        <p:txBody>
          <a:bodyPr/>
          <a:lstStyle/>
          <a:p>
            <a:fld id="{7F7D945D-14E9-4548-8834-0791E5AA2951}" type="datetimeFigureOut">
              <a:rPr lang="en-US" smtClean="0"/>
              <a:pPr/>
              <a:t>3/8/2011</a:t>
            </a:fld>
            <a:endParaRPr lang="en-US" dirty="0"/>
          </a:p>
        </p:txBody>
      </p:sp>
      <p:sp>
        <p:nvSpPr>
          <p:cNvPr id="12" name="Slide Number Placeholder 11"/>
          <p:cNvSpPr>
            <a:spLocks noGrp="1"/>
          </p:cNvSpPr>
          <p:nvPr>
            <p:ph type="sldNum" sz="quarter" idx="15"/>
          </p:nvPr>
        </p:nvSpPr>
        <p:spPr/>
        <p:txBody>
          <a:bodyPr/>
          <a:lstStyle/>
          <a:p>
            <a:fld id="{713F79C4-97D8-4642-B01F-94874C4FC6F3}" type="slidenum">
              <a:rPr lang="en-US" smtClean="0"/>
              <a:pPr/>
              <a:t>‹#›</a:t>
            </a:fld>
            <a:endParaRPr lang="en-US" dirty="0"/>
          </a:p>
        </p:txBody>
      </p:sp>
      <p:sp>
        <p:nvSpPr>
          <p:cNvPr id="13" name="Footer Placeholder 12"/>
          <p:cNvSpPr>
            <a:spLocks noGrp="1"/>
          </p:cNvSpPr>
          <p:nvPr>
            <p:ph type="ftr" sz="quarter" idx="16"/>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smtClean="0"/>
              <a:t>Click to edit Master title style</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12"/>
          <p:cNvSpPr>
            <a:spLocks noGrp="1"/>
          </p:cNvSpPr>
          <p:nvPr>
            <p:ph type="dt" sz="half" idx="10"/>
          </p:nvPr>
        </p:nvSpPr>
        <p:spPr/>
        <p:txBody>
          <a:bodyPr/>
          <a:lstStyle/>
          <a:p>
            <a:fld id="{7F7D945D-14E9-4548-8834-0791E5AA2951}" type="datetimeFigureOut">
              <a:rPr lang="en-US" smtClean="0"/>
              <a:pPr/>
              <a:t>3/8/2011</a:t>
            </a:fld>
            <a:endParaRPr lang="en-US" dirty="0"/>
          </a:p>
        </p:txBody>
      </p:sp>
      <p:sp>
        <p:nvSpPr>
          <p:cNvPr id="14" name="Slide Number Placeholder 13"/>
          <p:cNvSpPr>
            <a:spLocks noGrp="1"/>
          </p:cNvSpPr>
          <p:nvPr>
            <p:ph type="sldNum" sz="quarter" idx="11"/>
          </p:nvPr>
        </p:nvSpPr>
        <p:spPr/>
        <p:txBody>
          <a:bodyPr/>
          <a:lstStyle/>
          <a:p>
            <a:fld id="{713F79C4-97D8-4642-B01F-94874C4FC6F3}" type="slidenum">
              <a:rPr lang="en-US" smtClean="0"/>
              <a:pPr/>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5"/>
          </p:nvPr>
        </p:nvSpPr>
        <p:spPr/>
        <p:txBody>
          <a:bodyPr/>
          <a:lstStyle/>
          <a:p>
            <a:fld id="{7F7D945D-14E9-4548-8834-0791E5AA2951}" type="datetimeFigureOut">
              <a:rPr lang="en-US" smtClean="0"/>
              <a:pPr/>
              <a:t>3/8/2011</a:t>
            </a:fld>
            <a:endParaRPr lang="en-US" dirty="0"/>
          </a:p>
        </p:txBody>
      </p:sp>
      <p:sp>
        <p:nvSpPr>
          <p:cNvPr id="12" name="Slide Number Placeholder 11"/>
          <p:cNvSpPr>
            <a:spLocks noGrp="1"/>
          </p:cNvSpPr>
          <p:nvPr>
            <p:ph type="sldNum" sz="quarter" idx="16"/>
          </p:nvPr>
        </p:nvSpPr>
        <p:spPr/>
        <p:txBody>
          <a:bodyPr/>
          <a:lstStyle/>
          <a:p>
            <a:fld id="{713F79C4-97D8-4642-B01F-94874C4FC6F3}" type="slidenum">
              <a:rPr lang="en-US" smtClean="0"/>
              <a:pPr/>
              <a:t>‹#›</a:t>
            </a:fld>
            <a:endParaRPr lang="en-US" dirty="0"/>
          </a:p>
        </p:txBody>
      </p:sp>
      <p:sp>
        <p:nvSpPr>
          <p:cNvPr id="13" name="Footer Placeholder 12"/>
          <p:cNvSpPr>
            <a:spLocks noGrp="1"/>
          </p:cNvSpPr>
          <p:nvPr>
            <p:ph type="ftr" sz="quarter" idx="17"/>
          </p:nvPr>
        </p:nvSpPr>
        <p:spPr/>
        <p:txBody>
          <a:bodyPr/>
          <a:lstStyle/>
          <a:p>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n-US" smtClean="0"/>
              <a:t>Click to edit Master text styles</a:t>
            </a:r>
          </a:p>
        </p:txBody>
      </p:sp>
      <p:sp>
        <p:nvSpPr>
          <p:cNvPr id="11" name="Date Placeholder 10"/>
          <p:cNvSpPr>
            <a:spLocks noGrp="1"/>
          </p:cNvSpPr>
          <p:nvPr>
            <p:ph type="dt" sz="half" idx="16"/>
          </p:nvPr>
        </p:nvSpPr>
        <p:spPr/>
        <p:txBody>
          <a:bodyPr/>
          <a:lstStyle/>
          <a:p>
            <a:fld id="{7F7D945D-14E9-4548-8834-0791E5AA2951}" type="datetimeFigureOut">
              <a:rPr lang="en-US" smtClean="0"/>
              <a:pPr/>
              <a:t>3/8/2011</a:t>
            </a:fld>
            <a:endParaRPr lang="en-US" dirty="0"/>
          </a:p>
        </p:txBody>
      </p:sp>
      <p:sp>
        <p:nvSpPr>
          <p:cNvPr id="12" name="Slide Number Placeholder 11"/>
          <p:cNvSpPr>
            <a:spLocks noGrp="1"/>
          </p:cNvSpPr>
          <p:nvPr>
            <p:ph type="sldNum" sz="quarter" idx="17"/>
          </p:nvPr>
        </p:nvSpPr>
        <p:spPr/>
        <p:txBody>
          <a:bodyPr/>
          <a:lstStyle/>
          <a:p>
            <a:fld id="{713F79C4-97D8-4642-B01F-94874C4FC6F3}" type="slidenum">
              <a:rPr lang="en-US" smtClean="0"/>
              <a:pPr/>
              <a:t>‹#›</a:t>
            </a:fld>
            <a:endParaRPr lang="en-US" dirty="0"/>
          </a:p>
        </p:txBody>
      </p:sp>
      <p:sp>
        <p:nvSpPr>
          <p:cNvPr id="13" name="Footer Placeholder 12"/>
          <p:cNvSpPr>
            <a:spLocks noGrp="1"/>
          </p:cNvSpPr>
          <p:nvPr>
            <p:ph type="ftr" sz="quarter" idx="18"/>
          </p:nvPr>
        </p:nvSpPr>
        <p:spPr/>
        <p:txBody>
          <a:bodyPr/>
          <a:lstStyle/>
          <a:p>
            <a:endParaRPr lang="en-US" dirty="0"/>
          </a:p>
        </p:txBody>
      </p:sp>
      <p:sp>
        <p:nvSpPr>
          <p:cNvPr id="18" name="Title 1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5" name="Date Placeholder 14"/>
          <p:cNvSpPr>
            <a:spLocks noGrp="1"/>
          </p:cNvSpPr>
          <p:nvPr>
            <p:ph type="dt" sz="half" idx="10"/>
          </p:nvPr>
        </p:nvSpPr>
        <p:spPr/>
        <p:txBody>
          <a:bodyPr/>
          <a:lstStyle/>
          <a:p>
            <a:fld id="{7F7D945D-14E9-4548-8834-0791E5AA2951}" type="datetimeFigureOut">
              <a:rPr lang="en-US" smtClean="0"/>
              <a:pPr/>
              <a:t>3/8/2011</a:t>
            </a:fld>
            <a:endParaRPr lang="en-US" dirty="0"/>
          </a:p>
        </p:txBody>
      </p:sp>
      <p:sp>
        <p:nvSpPr>
          <p:cNvPr id="16" name="Slide Number Placeholder 15"/>
          <p:cNvSpPr>
            <a:spLocks noGrp="1"/>
          </p:cNvSpPr>
          <p:nvPr>
            <p:ph type="sldNum" sz="quarter" idx="11"/>
          </p:nvPr>
        </p:nvSpPr>
        <p:spPr/>
        <p:txBody>
          <a:bodyPr/>
          <a:lstStyle/>
          <a:p>
            <a:fld id="{713F79C4-97D8-4642-B01F-94874C4FC6F3}" type="slidenum">
              <a:rPr lang="en-US" smtClean="0"/>
              <a:pPr/>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7F7D945D-14E9-4548-8834-0791E5AA2951}" type="datetimeFigureOut">
              <a:rPr lang="en-US" smtClean="0"/>
              <a:pPr/>
              <a:t>3/8/2011</a:t>
            </a:fld>
            <a:endParaRPr lang="en-US" dirty="0"/>
          </a:p>
        </p:txBody>
      </p:sp>
      <p:sp>
        <p:nvSpPr>
          <p:cNvPr id="8" name="Slide Number Placeholder 7"/>
          <p:cNvSpPr>
            <a:spLocks noGrp="1"/>
          </p:cNvSpPr>
          <p:nvPr>
            <p:ph type="sldNum" sz="quarter" idx="11"/>
          </p:nvPr>
        </p:nvSpPr>
        <p:spPr/>
        <p:txBody>
          <a:bodyPr/>
          <a:lstStyle/>
          <a:p>
            <a:fld id="{713F79C4-97D8-4642-B01F-94874C4FC6F3}"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5"/>
          </p:nvPr>
        </p:nvSpPr>
        <p:spPr/>
        <p:txBody>
          <a:bodyPr/>
          <a:lstStyle/>
          <a:p>
            <a:fld id="{7F7D945D-14E9-4548-8834-0791E5AA2951}" type="datetimeFigureOut">
              <a:rPr lang="en-US" smtClean="0"/>
              <a:pPr/>
              <a:t>3/8/2011</a:t>
            </a:fld>
            <a:endParaRPr lang="en-US" dirty="0"/>
          </a:p>
        </p:txBody>
      </p:sp>
      <p:sp>
        <p:nvSpPr>
          <p:cNvPr id="19" name="Slide Number Placeholder 18"/>
          <p:cNvSpPr>
            <a:spLocks noGrp="1"/>
          </p:cNvSpPr>
          <p:nvPr>
            <p:ph type="sldNum" sz="quarter" idx="16"/>
          </p:nvPr>
        </p:nvSpPr>
        <p:spPr/>
        <p:txBody>
          <a:bodyPr/>
          <a:lstStyle/>
          <a:p>
            <a:fld id="{713F79C4-97D8-4642-B01F-94874C4FC6F3}" type="slidenum">
              <a:rPr lang="en-US" smtClean="0"/>
              <a:pPr/>
              <a:t>‹#›</a:t>
            </a:fld>
            <a:endParaRPr lang="en-US" dirty="0"/>
          </a:p>
        </p:txBody>
      </p:sp>
      <p:sp>
        <p:nvSpPr>
          <p:cNvPr id="23" name="Footer Placeholder 22"/>
          <p:cNvSpPr>
            <a:spLocks noGrp="1"/>
          </p:cNvSpPr>
          <p:nvPr>
            <p:ph type="ftr" sz="quarter" idx="17"/>
          </p:nvPr>
        </p:nvSpPr>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
        <p:nvSpPr>
          <p:cNvPr id="12" name="Title 11"/>
          <p:cNvSpPr>
            <a:spLocks noGrp="1"/>
          </p:cNvSpPr>
          <p:nvPr>
            <p:ph type="title"/>
          </p:nvPr>
        </p:nvSpPr>
        <p:spPr>
          <a:xfrm>
            <a:off x="2514600" y="975360"/>
            <a:ext cx="4114800" cy="701040"/>
          </a:xfrm>
        </p:spPr>
        <p:txBody>
          <a:bodyPr/>
          <a:lstStyle/>
          <a:p>
            <a:r>
              <a:rPr lang="en-US" smtClean="0"/>
              <a:t>Click to edit Master title style</a:t>
            </a:r>
            <a:endParaRPr lang="en-US"/>
          </a:p>
        </p:txBody>
      </p:sp>
      <p:sp>
        <p:nvSpPr>
          <p:cNvPr id="13" name="Date Placeholder 12"/>
          <p:cNvSpPr>
            <a:spLocks noGrp="1"/>
          </p:cNvSpPr>
          <p:nvPr>
            <p:ph type="dt" sz="half" idx="14"/>
          </p:nvPr>
        </p:nvSpPr>
        <p:spPr>
          <a:xfrm>
            <a:off x="2981325" y="273180"/>
            <a:ext cx="3181350" cy="292100"/>
          </a:xfrm>
        </p:spPr>
        <p:txBody>
          <a:bodyPr/>
          <a:lstStyle/>
          <a:p>
            <a:fld id="{7F7D945D-14E9-4548-8834-0791E5AA2951}" type="datetimeFigureOut">
              <a:rPr lang="en-US" smtClean="0"/>
              <a:pPr/>
              <a:t>3/8/2011</a:t>
            </a:fld>
            <a:endParaRPr lang="en-US" dirty="0"/>
          </a:p>
        </p:txBody>
      </p:sp>
      <p:sp>
        <p:nvSpPr>
          <p:cNvPr id="14" name="Slide Number Placeholder 13"/>
          <p:cNvSpPr>
            <a:spLocks noGrp="1"/>
          </p:cNvSpPr>
          <p:nvPr>
            <p:ph type="sldNum" sz="quarter" idx="15"/>
          </p:nvPr>
        </p:nvSpPr>
        <p:spPr>
          <a:xfrm>
            <a:off x="4038600" y="6172200"/>
            <a:ext cx="1066800" cy="304800"/>
          </a:xfrm>
        </p:spPr>
        <p:txBody>
          <a:bodyPr/>
          <a:lstStyle/>
          <a:p>
            <a:fld id="{713F79C4-97D8-4642-B01F-94874C4FC6F3}" type="slidenum">
              <a:rPr lang="en-US" smtClean="0"/>
              <a:pPr/>
              <a:t>‹#›</a:t>
            </a:fld>
            <a:endParaRPr lang="en-US" dirty="0"/>
          </a:p>
        </p:txBody>
      </p:sp>
      <p:sp>
        <p:nvSpPr>
          <p:cNvPr id="15" name="Footer Placeholder 14"/>
          <p:cNvSpPr>
            <a:spLocks noGrp="1"/>
          </p:cNvSpPr>
          <p:nvPr>
            <p:ph type="ftr" sz="quarter" idx="16"/>
          </p:nvPr>
        </p:nvSpPr>
        <p:spPr>
          <a:xfrm>
            <a:off x="1447800" y="6486525"/>
            <a:ext cx="6248400" cy="29210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7F7D945D-14E9-4548-8834-0791E5AA2951}" type="datetimeFigureOut">
              <a:rPr lang="en-US" smtClean="0"/>
              <a:pPr/>
              <a:t>3/8/2011</a:t>
            </a:fld>
            <a:endParaRPr lang="en-US" dirty="0"/>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713F79C4-97D8-4642-B01F-94874C4FC6F3}" type="slidenum">
              <a:rPr lang="en-US" smtClean="0"/>
              <a:pPr/>
              <a:t>‹#›</a:t>
            </a:fld>
            <a:endParaRPr lang="en-US" dirty="0"/>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n-US" smtClean="0"/>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jp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hyperlink" Target="http://ezinearticles.com/?What-is-Avant-Garde-Fashion?&amp;id=4876913" TargetMode="External"/><Relationship Id="rId13" Type="http://schemas.openxmlformats.org/officeDocument/2006/relationships/hyperlink" Target="http://ecclesiastes911.net/story/pierre_brassau.html" TargetMode="External"/><Relationship Id="rId3" Type="http://schemas.openxmlformats.org/officeDocument/2006/relationships/hyperlink" Target="http://en.wikipedia.org/wiki/List_of_avant-garde_artists" TargetMode="External"/><Relationship Id="rId7" Type="http://schemas.openxmlformats.org/officeDocument/2006/relationships/hyperlink" Target="http://blog.2modern.com/author/teresa-oneill" TargetMode="External"/><Relationship Id="rId12" Type="http://schemas.openxmlformats.org/officeDocument/2006/relationships/hyperlink" Target="http://arteest.org/avant-garde.htm" TargetMode="External"/><Relationship Id="rId2" Type="http://schemas.openxmlformats.org/officeDocument/2006/relationships/hyperlink" Target="http://sergei-arssenev.livejournal.com/1942.html" TargetMode="External"/><Relationship Id="rId1" Type="http://schemas.openxmlformats.org/officeDocument/2006/relationships/slideLayout" Target="../slideLayouts/slideLayout2.xml"/><Relationship Id="rId6" Type="http://schemas.openxmlformats.org/officeDocument/2006/relationships/hyperlink" Target="http://www.tate.org.uk/collections/glossary/definition.jsp?entryId=38" TargetMode="External"/><Relationship Id="rId11" Type="http://schemas.openxmlformats.org/officeDocument/2006/relationships/hyperlink" Target="http://www.slate.com/id/2183027/" TargetMode="External"/><Relationship Id="rId5" Type="http://schemas.openxmlformats.org/officeDocument/2006/relationships/hyperlink" Target="http://en.wikipedia.org/wiki/Experimental_literature" TargetMode="External"/><Relationship Id="rId10" Type="http://schemas.openxmlformats.org/officeDocument/2006/relationships/hyperlink" Target="http://www.bookrags.com/tandf/avant-gardeexperimental-literature-tf/" TargetMode="External"/><Relationship Id="rId4" Type="http://schemas.openxmlformats.org/officeDocument/2006/relationships/hyperlink" Target="http://en.wikipedia.org/wiki/Avant-garde_music" TargetMode="External"/><Relationship Id="rId9" Type="http://schemas.openxmlformats.org/officeDocument/2006/relationships/hyperlink" Target="http://www.thelovelyroom.com/2010/01/guo-peis-artwork-chinas-avant-garde-fashion-design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Anashaly Rios Santiago</a:t>
            </a:r>
            <a:endParaRPr lang="en-US" dirty="0"/>
          </a:p>
        </p:txBody>
      </p:sp>
      <p:sp>
        <p:nvSpPr>
          <p:cNvPr id="2" name="Title 1"/>
          <p:cNvSpPr>
            <a:spLocks noGrp="1"/>
          </p:cNvSpPr>
          <p:nvPr>
            <p:ph type="title"/>
          </p:nvPr>
        </p:nvSpPr>
        <p:spPr/>
        <p:txBody>
          <a:bodyPr/>
          <a:lstStyle/>
          <a:p>
            <a:r>
              <a:rPr lang="en-US" dirty="0" smtClean="0"/>
              <a:t>Avant Garde</a:t>
            </a:r>
            <a:endParaRPr lang="en-US" dirty="0"/>
          </a:p>
        </p:txBody>
      </p:sp>
    </p:spTree>
    <p:extLst>
      <p:ext uri="{BB962C8B-B14F-4D97-AF65-F5344CB8AC3E}">
        <p14:creationId xmlns:p14="http://schemas.microsoft.com/office/powerpoint/2010/main" val="2291861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4294967295"/>
          </p:nvPr>
        </p:nvSpPr>
        <p:spPr>
          <a:xfrm>
            <a:off x="-1588" y="3352800"/>
            <a:ext cx="3125788" cy="450850"/>
          </a:xfrm>
        </p:spPr>
        <p:txBody>
          <a:bodyPr>
            <a:normAutofit/>
          </a:bodyPr>
          <a:lstStyle/>
          <a:p>
            <a:r>
              <a:rPr lang="en-US" dirty="0"/>
              <a:t>Pierre </a:t>
            </a:r>
            <a:r>
              <a:rPr lang="en-US" dirty="0" err="1"/>
              <a:t>Brassau</a:t>
            </a:r>
            <a:endParaRPr lang="en-US" dirty="0"/>
          </a:p>
        </p:txBody>
      </p:sp>
      <p:pic>
        <p:nvPicPr>
          <p:cNvPr id="7" name="Content Placeholder 6"/>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304800" y="621584"/>
            <a:ext cx="2590800" cy="2743200"/>
          </a:xfrm>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4724400"/>
            <a:ext cx="3232169"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2829" y="1295400"/>
            <a:ext cx="2400510" cy="2288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4466544"/>
            <a:ext cx="2590800" cy="2220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15536" y="4869005"/>
            <a:ext cx="3493846" cy="191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25231" y="1600200"/>
            <a:ext cx="3184151"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a:bodyPr>
          <a:lstStyle/>
          <a:p>
            <a:r>
              <a:rPr lang="en-US" dirty="0"/>
              <a:t>Avant-garde </a:t>
            </a:r>
            <a:r>
              <a:rPr lang="en-US" dirty="0" smtClean="0"/>
              <a:t>is </a:t>
            </a:r>
            <a:r>
              <a:rPr lang="en-US" dirty="0"/>
              <a:t>French for </a:t>
            </a:r>
            <a:r>
              <a:rPr lang="en-US" dirty="0" smtClean="0"/>
              <a:t>"</a:t>
            </a:r>
            <a:r>
              <a:rPr lang="en-US" dirty="0" smtClean="0"/>
              <a:t>vanguard"</a:t>
            </a:r>
          </a:p>
          <a:p>
            <a:r>
              <a:rPr lang="en-US" dirty="0" smtClean="0"/>
              <a:t>Avant-garde </a:t>
            </a:r>
            <a:r>
              <a:rPr lang="en-US" dirty="0"/>
              <a:t>is a term that is loosely used to describe the movement of progressive and experimental art, usually in reference to abstract styles regarding literature, film, culture, politics, and art. It is the expression of pushing boundaries, rebellion, and innovation. Avant-garde is also a part of postmodernism.</a:t>
            </a:r>
            <a:endParaRPr lang="en-US" dirty="0"/>
          </a:p>
          <a:p>
            <a:endParaRPr lang="en-US" dirty="0"/>
          </a:p>
        </p:txBody>
      </p:sp>
      <p:sp>
        <p:nvSpPr>
          <p:cNvPr id="2" name="Title 1"/>
          <p:cNvSpPr>
            <a:spLocks noGrp="1"/>
          </p:cNvSpPr>
          <p:nvPr>
            <p:ph type="title"/>
          </p:nvPr>
        </p:nvSpPr>
        <p:spPr/>
        <p:txBody>
          <a:bodyPr/>
          <a:lstStyle/>
          <a:p>
            <a:r>
              <a:rPr lang="en-US" dirty="0" smtClean="0"/>
              <a:t>Definition</a:t>
            </a:r>
            <a:endParaRPr lang="en-US" dirty="0"/>
          </a:p>
        </p:txBody>
      </p:sp>
    </p:spTree>
    <p:extLst>
      <p:ext uri="{BB962C8B-B14F-4D97-AF65-F5344CB8AC3E}">
        <p14:creationId xmlns:p14="http://schemas.microsoft.com/office/powerpoint/2010/main" val="41992536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1600200" y="2514600"/>
            <a:ext cx="6400800" cy="3962400"/>
          </a:xfrm>
        </p:spPr>
        <p:txBody>
          <a:bodyPr>
            <a:normAutofit lnSpcReduction="10000"/>
          </a:bodyPr>
          <a:lstStyle/>
          <a:p>
            <a:r>
              <a:rPr lang="en-US" sz="3800" dirty="0" smtClean="0"/>
              <a:t>Art</a:t>
            </a:r>
          </a:p>
          <a:p>
            <a:r>
              <a:rPr lang="en-US" sz="3800" dirty="0" smtClean="0"/>
              <a:t>Architecture</a:t>
            </a:r>
          </a:p>
          <a:p>
            <a:pPr marL="285750" indent="-285750"/>
            <a:r>
              <a:rPr lang="en-US" sz="3800" dirty="0" smtClean="0"/>
              <a:t>Music</a:t>
            </a:r>
          </a:p>
          <a:p>
            <a:pPr marL="285750" indent="-285750"/>
            <a:r>
              <a:rPr lang="en-US" sz="3800" dirty="0" smtClean="0"/>
              <a:t>Literature</a:t>
            </a:r>
          </a:p>
          <a:p>
            <a:pPr marL="285750" indent="-285750"/>
            <a:r>
              <a:rPr lang="en-US" sz="3800" dirty="0" smtClean="0"/>
              <a:t>Fashion </a:t>
            </a:r>
            <a:endParaRPr lang="en-US" sz="3800" dirty="0"/>
          </a:p>
          <a:p>
            <a:pPr marL="285750" indent="-285750"/>
            <a:endParaRPr lang="en-US" dirty="0" smtClean="0"/>
          </a:p>
          <a:p>
            <a:pPr indent="0">
              <a:buNone/>
            </a:pPr>
            <a:r>
              <a:rPr lang="en-US" dirty="0"/>
              <a:t> </a:t>
            </a:r>
            <a:r>
              <a:rPr lang="en-US" dirty="0" smtClean="0"/>
              <a:t>       </a:t>
            </a:r>
            <a:endParaRPr lang="en-US" dirty="0"/>
          </a:p>
          <a:p>
            <a:endParaRPr lang="en-US" dirty="0"/>
          </a:p>
        </p:txBody>
      </p:sp>
      <p:pic>
        <p:nvPicPr>
          <p:cNvPr id="2" name="Content Placeholder 1"/>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rot="301137">
            <a:off x="6568901" y="3216101"/>
            <a:ext cx="2197266" cy="2197266"/>
          </a:xfrm>
        </p:spPr>
      </p:pic>
      <p:sp>
        <p:nvSpPr>
          <p:cNvPr id="6" name="Title 5"/>
          <p:cNvSpPr>
            <a:spLocks noGrp="1"/>
          </p:cNvSpPr>
          <p:nvPr>
            <p:ph type="title"/>
          </p:nvPr>
        </p:nvSpPr>
        <p:spPr>
          <a:xfrm>
            <a:off x="1447800" y="1600200"/>
            <a:ext cx="6400800" cy="685800"/>
          </a:xfrm>
        </p:spPr>
        <p:txBody>
          <a:bodyPr>
            <a:normAutofit/>
          </a:bodyPr>
          <a:lstStyle/>
          <a:p>
            <a:r>
              <a:rPr lang="en-US" dirty="0"/>
              <a:t>influences</a:t>
            </a:r>
            <a:br>
              <a:rPr lang="en-US" dirty="0"/>
            </a:br>
            <a:endParaRPr lang="en-US" dirty="0"/>
          </a:p>
        </p:txBody>
      </p:sp>
    </p:spTree>
    <p:extLst>
      <p:ext uri="{BB962C8B-B14F-4D97-AF65-F5344CB8AC3E}">
        <p14:creationId xmlns:p14="http://schemas.microsoft.com/office/powerpoint/2010/main" val="11129680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sz="quarter" idx="13"/>
          </p:nvPr>
        </p:nvPicPr>
        <p:blipFill>
          <a:blip r:embed="rId2" cstate="print"/>
          <a:srcRect/>
          <a:stretch>
            <a:fillRect/>
          </a:stretch>
        </p:blipFill>
        <p:spPr bwMode="auto">
          <a:xfrm>
            <a:off x="685800" y="4070360"/>
            <a:ext cx="2036233" cy="1981200"/>
          </a:xfrm>
          <a:prstGeom prst="rect">
            <a:avLst/>
          </a:prstGeom>
          <a:ln>
            <a:noFill/>
          </a:ln>
          <a:effectLst>
            <a:softEdge rad="112500"/>
          </a:effectLst>
        </p:spPr>
      </p:pic>
      <p:pic>
        <p:nvPicPr>
          <p:cNvPr id="9" name="Content Placeholder 8" descr="joan miro moonbird.jpg"/>
          <p:cNvPicPr>
            <a:picLocks noGrp="1" noChangeAspect="1"/>
          </p:cNvPicPr>
          <p:nvPr>
            <p:ph sz="quarter" idx="14"/>
          </p:nvPr>
        </p:nvPicPr>
        <p:blipFill>
          <a:blip r:embed="rId3" cstate="print"/>
          <a:stretch>
            <a:fillRect/>
          </a:stretch>
        </p:blipFill>
        <p:spPr>
          <a:xfrm>
            <a:off x="914400" y="1981200"/>
            <a:ext cx="1930399" cy="1828800"/>
          </a:xfrm>
          <a:prstGeom prst="rect">
            <a:avLst/>
          </a:prstGeom>
          <a:ln>
            <a:noFill/>
          </a:ln>
          <a:effectLst>
            <a:softEdge rad="112500"/>
          </a:effectLst>
        </p:spPr>
      </p:pic>
      <p:sp>
        <p:nvSpPr>
          <p:cNvPr id="4" name="Text Placeholder 3"/>
          <p:cNvSpPr>
            <a:spLocks noGrp="1"/>
          </p:cNvSpPr>
          <p:nvPr>
            <p:ph type="body" sz="half" idx="2"/>
          </p:nvPr>
        </p:nvSpPr>
        <p:spPr>
          <a:xfrm>
            <a:off x="381000" y="3733800"/>
            <a:ext cx="2590800" cy="381000"/>
          </a:xfrm>
        </p:spPr>
        <p:txBody>
          <a:bodyPr>
            <a:normAutofit fontScale="62500" lnSpcReduction="20000"/>
          </a:bodyPr>
          <a:lstStyle/>
          <a:p>
            <a:r>
              <a:rPr lang="fr-FR" dirty="0" smtClean="0"/>
              <a:t>Pablo Picasso: "Les demoiselles d'Avignon"</a:t>
            </a:r>
            <a:endParaRPr lang="en-US" dirty="0"/>
          </a:p>
        </p:txBody>
      </p:sp>
      <p:sp>
        <p:nvSpPr>
          <p:cNvPr id="5" name="Text Placeholder 4"/>
          <p:cNvSpPr>
            <a:spLocks noGrp="1"/>
          </p:cNvSpPr>
          <p:nvPr>
            <p:ph type="body" sz="half" idx="15"/>
          </p:nvPr>
        </p:nvSpPr>
        <p:spPr>
          <a:xfrm>
            <a:off x="685800" y="1600200"/>
            <a:ext cx="2441575" cy="371856"/>
          </a:xfrm>
        </p:spPr>
        <p:txBody>
          <a:bodyPr>
            <a:normAutofit fontScale="77500" lnSpcReduction="20000"/>
          </a:bodyPr>
          <a:lstStyle/>
          <a:p>
            <a:r>
              <a:rPr lang="es-ES_tradnl" dirty="0" smtClean="0"/>
              <a:t>(Joan Miro </a:t>
            </a:r>
            <a:r>
              <a:rPr lang="es-ES_tradnl" dirty="0" err="1" smtClean="0"/>
              <a:t>Moonbird</a:t>
            </a:r>
            <a:r>
              <a:rPr lang="es-ES_tradnl" dirty="0" smtClean="0"/>
              <a:t>)</a:t>
            </a:r>
            <a:endParaRPr lang="en-US" dirty="0"/>
          </a:p>
        </p:txBody>
      </p:sp>
      <p:sp>
        <p:nvSpPr>
          <p:cNvPr id="2" name="Title 1"/>
          <p:cNvSpPr>
            <a:spLocks noGrp="1"/>
          </p:cNvSpPr>
          <p:nvPr>
            <p:ph type="title"/>
          </p:nvPr>
        </p:nvSpPr>
        <p:spPr/>
        <p:txBody>
          <a:bodyPr/>
          <a:lstStyle/>
          <a:p>
            <a:r>
              <a:rPr lang="en-US" dirty="0" smtClean="0"/>
              <a:t>Art</a:t>
            </a:r>
            <a:endParaRPr lang="en-US" dirty="0"/>
          </a:p>
        </p:txBody>
      </p:sp>
      <p:sp>
        <p:nvSpPr>
          <p:cNvPr id="3" name="TextBox 2"/>
          <p:cNvSpPr txBox="1"/>
          <p:nvPr/>
        </p:nvSpPr>
        <p:spPr>
          <a:xfrm>
            <a:off x="5257800" y="1905000"/>
            <a:ext cx="2895600" cy="3785652"/>
          </a:xfrm>
          <a:prstGeom prst="rect">
            <a:avLst/>
          </a:prstGeom>
          <a:noFill/>
        </p:spPr>
        <p:txBody>
          <a:bodyPr wrap="square" rtlCol="0">
            <a:spAutoFit/>
          </a:bodyPr>
          <a:lstStyle/>
          <a:p>
            <a:r>
              <a:rPr lang="en-US" sz="1600" dirty="0"/>
              <a:t>Avant-garde originated in the 19th to 20th century in France and Italy. </a:t>
            </a:r>
            <a:r>
              <a:rPr lang="en-US" sz="1600" dirty="0" smtClean="0"/>
              <a:t>Avant-garde </a:t>
            </a:r>
            <a:r>
              <a:rPr lang="en-US" sz="1600" dirty="0"/>
              <a:t>has influenced many different art movements, including abstract expression, conceptual art, cubism, dada, and countless other varieties of artistic movements. A famous artist in the movement and history of Avant-garde is Salvador </a:t>
            </a:r>
            <a:r>
              <a:rPr lang="en-US" sz="1600" dirty="0" smtClean="0"/>
              <a:t>Dali and Pablo </a:t>
            </a:r>
            <a:r>
              <a:rPr lang="en-US" sz="1600" dirty="0"/>
              <a:t>Picasso that </a:t>
            </a:r>
            <a:r>
              <a:rPr lang="en-US" sz="1600" dirty="0" smtClean="0"/>
              <a:t>is </a:t>
            </a:r>
            <a:r>
              <a:rPr lang="en-US" sz="1600" dirty="0"/>
              <a:t>known for co-founding the Cubist movement, and for the wide variety of styles that he helped develop and worked </a:t>
            </a:r>
            <a:r>
              <a:rPr lang="en-US" sz="1600" dirty="0" smtClean="0"/>
              <a:t>in.</a:t>
            </a:r>
            <a:endParaRPr lang="en-US" sz="1600" dirty="0"/>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99460" y="2057400"/>
            <a:ext cx="1622925" cy="2133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0125" y="4191000"/>
            <a:ext cx="1561594" cy="19382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68227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sz="quarter" idx="13"/>
          </p:nvPr>
        </p:nvPicPr>
        <p:blipFill>
          <a:blip r:embed="rId2" cstate="print"/>
          <a:stretch>
            <a:fillRect/>
          </a:stretch>
        </p:blipFill>
        <p:spPr bwMode="auto">
          <a:xfrm>
            <a:off x="4800600" y="3048000"/>
            <a:ext cx="2971800" cy="2438400"/>
          </a:xfrm>
          <a:prstGeom prst="rect">
            <a:avLst/>
          </a:prstGeom>
          <a:ln>
            <a:noFill/>
          </a:ln>
          <a:effectLst>
            <a:softEdge rad="112500"/>
          </a:effectLst>
        </p:spPr>
      </p:pic>
      <p:pic>
        <p:nvPicPr>
          <p:cNvPr id="2051" name="Picture 3"/>
          <p:cNvPicPr>
            <a:picLocks noGrp="1" noChangeAspect="1" noChangeArrowheads="1"/>
          </p:cNvPicPr>
          <p:nvPr>
            <p:ph sz="quarter" idx="14"/>
          </p:nvPr>
        </p:nvPicPr>
        <p:blipFill>
          <a:blip r:embed="rId3" cstate="print"/>
          <a:srcRect/>
          <a:stretch>
            <a:fillRect/>
          </a:stretch>
        </p:blipFill>
        <p:spPr bwMode="auto">
          <a:xfrm>
            <a:off x="1143000" y="2971800"/>
            <a:ext cx="3124200" cy="2643188"/>
          </a:xfrm>
          <a:prstGeom prst="rect">
            <a:avLst/>
          </a:prstGeom>
          <a:ln>
            <a:noFill/>
          </a:ln>
          <a:effectLst>
            <a:softEdge rad="112500"/>
          </a:effectLst>
        </p:spPr>
      </p:pic>
      <p:sp>
        <p:nvSpPr>
          <p:cNvPr id="4" name="Text Placeholder 3"/>
          <p:cNvSpPr>
            <a:spLocks noGrp="1"/>
          </p:cNvSpPr>
          <p:nvPr>
            <p:ph type="body" sz="half" idx="2"/>
          </p:nvPr>
        </p:nvSpPr>
        <p:spPr/>
        <p:txBody>
          <a:bodyPr>
            <a:normAutofit/>
          </a:bodyPr>
          <a:lstStyle/>
          <a:p>
            <a:r>
              <a:rPr lang="en-US" dirty="0"/>
              <a:t>Frank Lloyd </a:t>
            </a:r>
            <a:r>
              <a:rPr lang="en-US" dirty="0" smtClean="0"/>
              <a:t>Wright</a:t>
            </a:r>
          </a:p>
        </p:txBody>
      </p:sp>
      <p:sp>
        <p:nvSpPr>
          <p:cNvPr id="5" name="Text Placeholder 4"/>
          <p:cNvSpPr>
            <a:spLocks noGrp="1"/>
          </p:cNvSpPr>
          <p:nvPr>
            <p:ph type="body" sz="half" idx="15"/>
          </p:nvPr>
        </p:nvSpPr>
        <p:spPr>
          <a:xfrm>
            <a:off x="4645025" y="2209800"/>
            <a:ext cx="3127375" cy="685800"/>
          </a:xfrm>
        </p:spPr>
        <p:txBody>
          <a:bodyPr>
            <a:normAutofit lnSpcReduction="10000"/>
          </a:bodyPr>
          <a:lstStyle/>
          <a:p>
            <a:r>
              <a:rPr lang="en-US" dirty="0"/>
              <a:t>Norman </a:t>
            </a:r>
            <a:r>
              <a:rPr lang="en-US" dirty="0" smtClean="0"/>
              <a:t>Foster</a:t>
            </a:r>
          </a:p>
          <a:p>
            <a:r>
              <a:rPr lang="en-US" dirty="0"/>
              <a:t>Cucumber Building </a:t>
            </a:r>
            <a:endParaRPr lang="en-US" dirty="0"/>
          </a:p>
        </p:txBody>
      </p:sp>
      <p:sp>
        <p:nvSpPr>
          <p:cNvPr id="2" name="Title 1"/>
          <p:cNvSpPr>
            <a:spLocks noGrp="1"/>
          </p:cNvSpPr>
          <p:nvPr>
            <p:ph type="title"/>
          </p:nvPr>
        </p:nvSpPr>
        <p:spPr>
          <a:xfrm>
            <a:off x="1371600" y="1447800"/>
            <a:ext cx="6400800" cy="685800"/>
          </a:xfrm>
        </p:spPr>
        <p:txBody>
          <a:bodyPr>
            <a:normAutofit/>
          </a:bodyPr>
          <a:lstStyle/>
          <a:p>
            <a:r>
              <a:rPr lang="en-US" dirty="0"/>
              <a:t>Architecture</a:t>
            </a:r>
            <a:br>
              <a:rPr lang="en-US" dirty="0"/>
            </a:br>
            <a:endParaRPr lang="en-US" dirty="0"/>
          </a:p>
        </p:txBody>
      </p:sp>
    </p:spTree>
    <p:extLst>
      <p:ext uri="{BB962C8B-B14F-4D97-AF65-F5344CB8AC3E}">
        <p14:creationId xmlns:p14="http://schemas.microsoft.com/office/powerpoint/2010/main" val="29017903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914400" y="2133600"/>
            <a:ext cx="3810000" cy="3962400"/>
          </a:xfrm>
        </p:spPr>
        <p:txBody>
          <a:bodyPr>
            <a:normAutofit/>
          </a:bodyPr>
          <a:lstStyle/>
          <a:p>
            <a:pPr>
              <a:buNone/>
            </a:pPr>
            <a:r>
              <a:rPr lang="en-US" b="1" dirty="0" smtClean="0"/>
              <a:t>Avant-garde music</a:t>
            </a:r>
            <a:r>
              <a:rPr lang="en-US" dirty="0" smtClean="0"/>
              <a:t> is a term used to characterize music which is thought to be ahead of its time containing innovative elements or fusing different genres</a:t>
            </a:r>
            <a:r>
              <a:rPr lang="en-US" dirty="0" smtClean="0"/>
              <a:t>.. </a:t>
            </a:r>
            <a:r>
              <a:rPr lang="en-US" dirty="0" smtClean="0"/>
              <a:t>In the 1950s the term avant-garde music was mostly associated with serial music.</a:t>
            </a:r>
          </a:p>
          <a:p>
            <a:endParaRPr lang="en-US" dirty="0"/>
          </a:p>
        </p:txBody>
      </p:sp>
      <p:sp>
        <p:nvSpPr>
          <p:cNvPr id="4" name="Title 3"/>
          <p:cNvSpPr>
            <a:spLocks noGrp="1"/>
          </p:cNvSpPr>
          <p:nvPr>
            <p:ph type="title"/>
          </p:nvPr>
        </p:nvSpPr>
        <p:spPr/>
        <p:txBody>
          <a:bodyPr/>
          <a:lstStyle/>
          <a:p>
            <a:r>
              <a:rPr lang="en-US" dirty="0" smtClean="0"/>
              <a:t>Music</a:t>
            </a:r>
            <a:endParaRPr lang="en-US" dirty="0"/>
          </a:p>
        </p:txBody>
      </p:sp>
      <p:pic>
        <p:nvPicPr>
          <p:cNvPr id="3075" name="Picture 3"/>
          <p:cNvPicPr>
            <a:picLocks noChangeAspect="1" noChangeArrowheads="1"/>
          </p:cNvPicPr>
          <p:nvPr/>
        </p:nvPicPr>
        <p:blipFill>
          <a:blip r:embed="rId3" cstate="print"/>
          <a:srcRect/>
          <a:stretch>
            <a:fillRect/>
          </a:stretch>
        </p:blipFill>
        <p:spPr bwMode="auto">
          <a:xfrm rot="527876">
            <a:off x="6716983" y="1218193"/>
            <a:ext cx="2000250" cy="2295525"/>
          </a:xfrm>
          <a:prstGeom prst="rect">
            <a:avLst/>
          </a:prstGeom>
          <a:ln>
            <a:noFill/>
          </a:ln>
          <a:effectLst>
            <a:softEdge rad="112500"/>
          </a:effectLst>
        </p:spPr>
      </p:pic>
      <p:pic>
        <p:nvPicPr>
          <p:cNvPr id="3076" name="Picture 4"/>
          <p:cNvPicPr>
            <a:picLocks noChangeAspect="1" noChangeArrowheads="1"/>
          </p:cNvPicPr>
          <p:nvPr/>
        </p:nvPicPr>
        <p:blipFill>
          <a:blip r:embed="rId4" cstate="print"/>
          <a:srcRect/>
          <a:stretch>
            <a:fillRect/>
          </a:stretch>
        </p:blipFill>
        <p:spPr bwMode="auto">
          <a:xfrm>
            <a:off x="4648200" y="3505200"/>
            <a:ext cx="1984571" cy="2643088"/>
          </a:xfrm>
          <a:prstGeom prst="rect">
            <a:avLst/>
          </a:prstGeom>
          <a:ln>
            <a:noFill/>
          </a:ln>
          <a:effectLst>
            <a:softEdge rad="112500"/>
          </a:effectLst>
        </p:spPr>
      </p:pic>
      <p:sp>
        <p:nvSpPr>
          <p:cNvPr id="5" name="TextBox 4"/>
          <p:cNvSpPr txBox="1"/>
          <p:nvPr/>
        </p:nvSpPr>
        <p:spPr>
          <a:xfrm rot="576249">
            <a:off x="6533028" y="3466887"/>
            <a:ext cx="1524546" cy="338554"/>
          </a:xfrm>
          <a:prstGeom prst="rect">
            <a:avLst/>
          </a:prstGeom>
          <a:noFill/>
        </p:spPr>
        <p:txBody>
          <a:bodyPr wrap="square" rtlCol="0">
            <a:spAutoFit/>
          </a:bodyPr>
          <a:lstStyle/>
          <a:p>
            <a:r>
              <a:rPr lang="en-US" sz="1600" dirty="0"/>
              <a:t>Anton Webern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quarter" idx="13"/>
          </p:nvPr>
        </p:nvSpPr>
        <p:spPr/>
        <p:txBody>
          <a:bodyPr/>
          <a:lstStyle/>
          <a:p>
            <a:r>
              <a:rPr lang="en-US" dirty="0" smtClean="0"/>
              <a:t>Refers </a:t>
            </a:r>
            <a:r>
              <a:rPr lang="en-US" dirty="0"/>
              <a:t>to written </a:t>
            </a:r>
            <a:r>
              <a:rPr lang="en-US" dirty="0" smtClean="0"/>
              <a:t>works, often </a:t>
            </a:r>
            <a:r>
              <a:rPr lang="en-US" dirty="0"/>
              <a:t>novels or magazines - that place great emphasis on innovations regarding technique and style.</a:t>
            </a:r>
          </a:p>
          <a:p>
            <a:endParaRPr lang="en-US" dirty="0"/>
          </a:p>
          <a:p>
            <a:endParaRPr lang="en-US" dirty="0"/>
          </a:p>
        </p:txBody>
      </p:sp>
      <p:sp>
        <p:nvSpPr>
          <p:cNvPr id="4" name="Title 3"/>
          <p:cNvSpPr>
            <a:spLocks noGrp="1"/>
          </p:cNvSpPr>
          <p:nvPr>
            <p:ph type="title"/>
          </p:nvPr>
        </p:nvSpPr>
        <p:spPr/>
        <p:txBody>
          <a:bodyPr/>
          <a:lstStyle/>
          <a:p>
            <a:r>
              <a:rPr lang="en-US" dirty="0" smtClean="0"/>
              <a:t>literature</a:t>
            </a:r>
            <a:endParaRPr lang="en-US" dirty="0"/>
          </a:p>
        </p:txBody>
      </p:sp>
      <p:pic>
        <p:nvPicPr>
          <p:cNvPr id="7" name="Picture 3"/>
          <p:cNvPicPr>
            <a:picLocks noChangeAspect="1" noChangeArrowheads="1"/>
          </p:cNvPicPr>
          <p:nvPr/>
        </p:nvPicPr>
        <p:blipFill>
          <a:blip r:embed="rId2" cstate="print"/>
          <a:srcRect/>
          <a:stretch>
            <a:fillRect/>
          </a:stretch>
        </p:blipFill>
        <p:spPr bwMode="auto">
          <a:xfrm>
            <a:off x="1219200" y="3277340"/>
            <a:ext cx="1981200" cy="2656609"/>
          </a:xfrm>
          <a:prstGeom prst="rect">
            <a:avLst/>
          </a:prstGeom>
          <a:ln>
            <a:noFill/>
          </a:ln>
          <a:effectLst>
            <a:softEdge rad="112500"/>
          </a:effectLst>
        </p:spPr>
      </p:pic>
      <p:pic>
        <p:nvPicPr>
          <p:cNvPr id="8" name="Picture 2"/>
          <p:cNvPicPr>
            <a:picLocks noChangeAspect="1" noChangeArrowheads="1"/>
          </p:cNvPicPr>
          <p:nvPr/>
        </p:nvPicPr>
        <p:blipFill>
          <a:blip r:embed="rId3" cstate="print"/>
          <a:srcRect/>
          <a:stretch>
            <a:fillRect/>
          </a:stretch>
        </p:blipFill>
        <p:spPr bwMode="auto">
          <a:xfrm>
            <a:off x="6019800" y="3352798"/>
            <a:ext cx="2095500" cy="2371725"/>
          </a:xfrm>
          <a:prstGeom prst="rect">
            <a:avLst/>
          </a:prstGeom>
          <a:ln>
            <a:noFill/>
          </a:ln>
          <a:effectLst>
            <a:softEdge rad="112500"/>
          </a:effectLst>
        </p:spPr>
      </p:pic>
      <p:sp>
        <p:nvSpPr>
          <p:cNvPr id="5" name="TextBox 4"/>
          <p:cNvSpPr txBox="1"/>
          <p:nvPr/>
        </p:nvSpPr>
        <p:spPr>
          <a:xfrm>
            <a:off x="4229100" y="5273050"/>
            <a:ext cx="1905000" cy="369332"/>
          </a:xfrm>
          <a:prstGeom prst="rect">
            <a:avLst/>
          </a:prstGeom>
          <a:noFill/>
        </p:spPr>
        <p:txBody>
          <a:bodyPr wrap="square" rtlCol="0">
            <a:spAutoFit/>
          </a:bodyPr>
          <a:lstStyle/>
          <a:p>
            <a:r>
              <a:rPr lang="en-US" dirty="0"/>
              <a:t>Samuel Beckett</a:t>
            </a:r>
          </a:p>
        </p:txBody>
      </p:sp>
      <p:sp>
        <p:nvSpPr>
          <p:cNvPr id="6" name="TextBox 5"/>
          <p:cNvSpPr txBox="1"/>
          <p:nvPr/>
        </p:nvSpPr>
        <p:spPr>
          <a:xfrm>
            <a:off x="3043191" y="3352798"/>
            <a:ext cx="1447800" cy="369332"/>
          </a:xfrm>
          <a:prstGeom prst="rect">
            <a:avLst/>
          </a:prstGeom>
          <a:noFill/>
        </p:spPr>
        <p:txBody>
          <a:bodyPr wrap="square" rtlCol="0">
            <a:spAutoFit/>
          </a:bodyPr>
          <a:lstStyle/>
          <a:p>
            <a:r>
              <a:rPr lang="en-US" dirty="0"/>
              <a:t>James Joyce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a:bodyPr>
          <a:lstStyle/>
          <a:p>
            <a:r>
              <a:rPr lang="en-US" dirty="0"/>
              <a:t>In fashion, the avant-garde style is defined through its personality. Many designers have been asked to define this style and they all added a certain term to define it: sophisticated, mysterious, intimidating, intriguing, striking</a:t>
            </a:r>
            <a:r>
              <a:rPr lang="en-US" dirty="0" smtClean="0"/>
              <a:t>. The </a:t>
            </a:r>
            <a:r>
              <a:rPr lang="en-US" dirty="0"/>
              <a:t>accessories have to be very modern, unusual, but elegant. All clothes should be matched with hats, belts or shoes in the most unusual shapes. Somehow, this style does not refer only to fashion. It means a mixture between fashion and art</a:t>
            </a:r>
            <a:r>
              <a:rPr lang="en-US" dirty="0" smtClean="0"/>
              <a:t>. The </a:t>
            </a:r>
            <a:r>
              <a:rPr lang="en-US" dirty="0"/>
              <a:t>avant-garde fashion teaches women to have a certain attitude.</a:t>
            </a:r>
          </a:p>
        </p:txBody>
      </p:sp>
      <p:sp>
        <p:nvSpPr>
          <p:cNvPr id="4" name="Title 3"/>
          <p:cNvSpPr>
            <a:spLocks noGrp="1"/>
          </p:cNvSpPr>
          <p:nvPr>
            <p:ph type="title"/>
          </p:nvPr>
        </p:nvSpPr>
        <p:spPr/>
        <p:txBody>
          <a:bodyPr/>
          <a:lstStyle/>
          <a:p>
            <a:r>
              <a:rPr lang="en-US" dirty="0" smtClean="0"/>
              <a:t>Fashion</a:t>
            </a:r>
            <a:endParaRPr lang="en-US" dirty="0"/>
          </a:p>
        </p:txBody>
      </p:sp>
      <p:pic>
        <p:nvPicPr>
          <p:cNvPr id="4100" name="Picture 4"/>
          <p:cNvPicPr>
            <a:picLocks noChangeAspect="1" noChangeArrowheads="1"/>
          </p:cNvPicPr>
          <p:nvPr/>
        </p:nvPicPr>
        <p:blipFill>
          <a:blip r:embed="rId2" cstate="print"/>
          <a:srcRect/>
          <a:stretch>
            <a:fillRect/>
          </a:stretch>
        </p:blipFill>
        <p:spPr bwMode="auto">
          <a:xfrm>
            <a:off x="4876800" y="4241521"/>
            <a:ext cx="1371600" cy="2481464"/>
          </a:xfrm>
          <a:prstGeom prst="rect">
            <a:avLst/>
          </a:prstGeom>
          <a:ln>
            <a:noFill/>
          </a:ln>
          <a:effectLst>
            <a:softEdge rad="112500"/>
          </a:effectLst>
        </p:spPr>
      </p:pic>
      <p:pic>
        <p:nvPicPr>
          <p:cNvPr id="4101" name="Picture 5"/>
          <p:cNvPicPr>
            <a:picLocks noChangeAspect="1" noChangeArrowheads="1"/>
          </p:cNvPicPr>
          <p:nvPr/>
        </p:nvPicPr>
        <p:blipFill>
          <a:blip r:embed="rId3" cstate="print"/>
          <a:srcRect/>
          <a:stretch>
            <a:fillRect/>
          </a:stretch>
        </p:blipFill>
        <p:spPr bwMode="auto">
          <a:xfrm>
            <a:off x="2362200" y="4364542"/>
            <a:ext cx="1828800" cy="2227809"/>
          </a:xfrm>
          <a:prstGeom prst="rect">
            <a:avLst/>
          </a:prstGeom>
          <a:ln>
            <a:noFill/>
          </a:ln>
          <a:effectLst>
            <a:softEdge rad="112500"/>
          </a:effectLst>
        </p:spPr>
      </p:pic>
      <p:pic>
        <p:nvPicPr>
          <p:cNvPr id="4102" name="Picture 6"/>
          <p:cNvPicPr>
            <a:picLocks noChangeAspect="1" noChangeArrowheads="1"/>
          </p:cNvPicPr>
          <p:nvPr/>
        </p:nvPicPr>
        <p:blipFill>
          <a:blip r:embed="rId4" cstate="print"/>
          <a:srcRect/>
          <a:stretch>
            <a:fillRect/>
          </a:stretch>
        </p:blipFill>
        <p:spPr bwMode="auto">
          <a:xfrm>
            <a:off x="268364" y="4038600"/>
            <a:ext cx="1749271" cy="2623907"/>
          </a:xfrm>
          <a:prstGeom prst="rect">
            <a:avLst/>
          </a:prstGeom>
          <a:ln>
            <a:noFill/>
          </a:ln>
          <a:effectLst>
            <a:softEdge rad="112500"/>
          </a:effectLst>
        </p:spPr>
      </p:pic>
      <p:pic>
        <p:nvPicPr>
          <p:cNvPr id="4103" name="Picture 7"/>
          <p:cNvPicPr>
            <a:picLocks noChangeAspect="1" noChangeArrowheads="1"/>
          </p:cNvPicPr>
          <p:nvPr/>
        </p:nvPicPr>
        <p:blipFill>
          <a:blip r:embed="rId5" cstate="print"/>
          <a:srcRect/>
          <a:stretch>
            <a:fillRect/>
          </a:stretch>
        </p:blipFill>
        <p:spPr bwMode="auto">
          <a:xfrm>
            <a:off x="7010400" y="4233909"/>
            <a:ext cx="1659384" cy="248907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1143000" y="2133600"/>
            <a:ext cx="6781800" cy="3962400"/>
          </a:xfrm>
        </p:spPr>
        <p:txBody>
          <a:bodyPr>
            <a:normAutofit fontScale="70000" lnSpcReduction="20000"/>
          </a:bodyPr>
          <a:lstStyle/>
          <a:p>
            <a:r>
              <a:rPr lang="en-US" dirty="0">
                <a:hlinkClick r:id="rId2"/>
              </a:rPr>
              <a:t>http://</a:t>
            </a:r>
            <a:r>
              <a:rPr lang="en-US" dirty="0" smtClean="0">
                <a:hlinkClick r:id="rId2"/>
              </a:rPr>
              <a:t>sergei-arssenev.livejournal.com/1942.html</a:t>
            </a:r>
            <a:endParaRPr lang="en-US" dirty="0"/>
          </a:p>
          <a:p>
            <a:r>
              <a:rPr lang="en-US" dirty="0">
                <a:hlinkClick r:id="rId3"/>
              </a:rPr>
              <a:t>http://</a:t>
            </a:r>
            <a:r>
              <a:rPr lang="en-US" dirty="0" smtClean="0">
                <a:hlinkClick r:id="rId3"/>
              </a:rPr>
              <a:t>en.wikipedia.org/wiki/List_of_avant-garde_artists</a:t>
            </a:r>
            <a:endParaRPr lang="en-US" dirty="0" smtClean="0"/>
          </a:p>
          <a:p>
            <a:r>
              <a:rPr lang="en-US" dirty="0">
                <a:hlinkClick r:id="rId4"/>
              </a:rPr>
              <a:t>http://</a:t>
            </a:r>
            <a:r>
              <a:rPr lang="en-US" dirty="0" smtClean="0">
                <a:hlinkClick r:id="rId4"/>
              </a:rPr>
              <a:t>en.wikipedia.org/wiki/Avant-garde_music</a:t>
            </a:r>
            <a:endParaRPr lang="en-US" dirty="0"/>
          </a:p>
          <a:p>
            <a:r>
              <a:rPr lang="en-US" dirty="0">
                <a:hlinkClick r:id="rId5"/>
              </a:rPr>
              <a:t>http://</a:t>
            </a:r>
            <a:r>
              <a:rPr lang="en-US" dirty="0" smtClean="0">
                <a:hlinkClick r:id="rId5"/>
              </a:rPr>
              <a:t>en.wikipedia.org/wiki/Experimental_literature</a:t>
            </a:r>
            <a:endParaRPr lang="en-US" dirty="0" smtClean="0"/>
          </a:p>
          <a:p>
            <a:r>
              <a:rPr lang="en-US" dirty="0">
                <a:hlinkClick r:id="rId6"/>
              </a:rPr>
              <a:t>http://</a:t>
            </a:r>
            <a:r>
              <a:rPr lang="en-US" dirty="0" smtClean="0">
                <a:hlinkClick r:id="rId6"/>
              </a:rPr>
              <a:t>www.tate.org.uk/collections/glossary/definition.jsp?entryId=38</a:t>
            </a:r>
            <a:endParaRPr lang="en-US" dirty="0"/>
          </a:p>
          <a:p>
            <a:r>
              <a:rPr lang="en-US" dirty="0">
                <a:hlinkClick r:id="rId3"/>
              </a:rPr>
              <a:t>http://</a:t>
            </a:r>
            <a:r>
              <a:rPr lang="en-US" dirty="0" smtClean="0">
                <a:hlinkClick r:id="rId3"/>
              </a:rPr>
              <a:t>en.wikipedia.org/wiki/List_of_avant-garde_artists</a:t>
            </a:r>
            <a:endParaRPr lang="en-US" dirty="0"/>
          </a:p>
          <a:p>
            <a:r>
              <a:rPr lang="en-US" dirty="0">
                <a:hlinkClick r:id="rId4"/>
              </a:rPr>
              <a:t>http://</a:t>
            </a:r>
            <a:r>
              <a:rPr lang="en-US" dirty="0" smtClean="0">
                <a:hlinkClick r:id="rId4"/>
              </a:rPr>
              <a:t>en.wikipedia.org/wiki/Avant-garde_music</a:t>
            </a:r>
            <a:endParaRPr lang="en-US" dirty="0"/>
          </a:p>
          <a:p>
            <a:r>
              <a:rPr lang="en-US" dirty="0">
                <a:hlinkClick r:id="rId7"/>
              </a:rPr>
              <a:t>http://</a:t>
            </a:r>
            <a:r>
              <a:rPr lang="en-US" dirty="0" smtClean="0">
                <a:hlinkClick r:id="rId7"/>
              </a:rPr>
              <a:t>blog.2modern.com/author/teresa-oneill</a:t>
            </a:r>
            <a:endParaRPr lang="en-US" dirty="0"/>
          </a:p>
          <a:p>
            <a:r>
              <a:rPr lang="en-US" dirty="0">
                <a:hlinkClick r:id="rId8"/>
              </a:rPr>
              <a:t>http://ezinearticles.com/?What-is-Avant-Garde-Fashion?&amp;</a:t>
            </a:r>
            <a:r>
              <a:rPr lang="en-US" dirty="0" smtClean="0">
                <a:hlinkClick r:id="rId8"/>
              </a:rPr>
              <a:t>id=4876913</a:t>
            </a:r>
            <a:endParaRPr lang="en-US" dirty="0"/>
          </a:p>
          <a:p>
            <a:r>
              <a:rPr lang="en-US" dirty="0">
                <a:hlinkClick r:id="rId9"/>
              </a:rPr>
              <a:t>http://www.thelovelyroom.com/2010/01/guo-peis-artwork-chinas-avant-garde-fashion-designer</a:t>
            </a:r>
            <a:r>
              <a:rPr lang="en-US" dirty="0" smtClean="0">
                <a:hlinkClick r:id="rId9"/>
              </a:rPr>
              <a:t>/</a:t>
            </a:r>
            <a:endParaRPr lang="en-US" dirty="0"/>
          </a:p>
          <a:p>
            <a:r>
              <a:rPr lang="en-US" dirty="0">
                <a:hlinkClick r:id="rId10"/>
              </a:rPr>
              <a:t>http://www.bookrags.com/tandf/avant-gardeexperimental-literature-tf</a:t>
            </a:r>
            <a:r>
              <a:rPr lang="en-US" dirty="0" smtClean="0">
                <a:hlinkClick r:id="rId10"/>
              </a:rPr>
              <a:t>/</a:t>
            </a:r>
            <a:endParaRPr lang="en-US" dirty="0"/>
          </a:p>
          <a:p>
            <a:r>
              <a:rPr lang="en-US" dirty="0">
                <a:hlinkClick r:id="rId11"/>
              </a:rPr>
              <a:t>http://www.slate.com/id/2183027</a:t>
            </a:r>
            <a:r>
              <a:rPr lang="en-US" dirty="0" smtClean="0">
                <a:hlinkClick r:id="rId11"/>
              </a:rPr>
              <a:t>/</a:t>
            </a:r>
            <a:endParaRPr lang="en-US" dirty="0"/>
          </a:p>
          <a:p>
            <a:r>
              <a:rPr lang="en-US" dirty="0">
                <a:hlinkClick r:id="rId12"/>
              </a:rPr>
              <a:t>http://</a:t>
            </a:r>
            <a:r>
              <a:rPr lang="en-US" dirty="0" smtClean="0">
                <a:hlinkClick r:id="rId12"/>
              </a:rPr>
              <a:t>arteest.org/avant-garde.htm</a:t>
            </a:r>
            <a:endParaRPr lang="en-US" dirty="0"/>
          </a:p>
          <a:p>
            <a:r>
              <a:rPr lang="en-US" dirty="0">
                <a:hlinkClick r:id="rId13"/>
              </a:rPr>
              <a:t>http://</a:t>
            </a:r>
            <a:r>
              <a:rPr lang="en-US" dirty="0" smtClean="0">
                <a:hlinkClick r:id="rId13"/>
              </a:rPr>
              <a:t>ecclesiastes911.net/story/pierre_brassau.html</a:t>
            </a:r>
            <a:endParaRPr lang="en-US" dirty="0" smtClean="0"/>
          </a:p>
          <a:p>
            <a:endParaRPr lang="en-US" dirty="0"/>
          </a:p>
          <a:p>
            <a:endParaRPr lang="en-US" dirty="0"/>
          </a:p>
        </p:txBody>
      </p:sp>
      <p:sp>
        <p:nvSpPr>
          <p:cNvPr id="4" name="Title 3"/>
          <p:cNvSpPr>
            <a:spLocks noGrp="1"/>
          </p:cNvSpPr>
          <p:nvPr>
            <p:ph type="title"/>
          </p:nvPr>
        </p:nvSpPr>
        <p:spPr/>
        <p:txBody>
          <a:bodyPr/>
          <a:lstStyle/>
          <a:p>
            <a:r>
              <a:rPr lang="en-US" dirty="0" smtClean="0"/>
              <a:t>sources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367</TotalTime>
  <Words>405</Words>
  <Application>Microsoft Office PowerPoint</Application>
  <PresentationFormat>On-screen Show (4:3)</PresentationFormat>
  <Paragraphs>47</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BlackTie</vt:lpstr>
      <vt:lpstr>Avant Garde</vt:lpstr>
      <vt:lpstr>Definition</vt:lpstr>
      <vt:lpstr>influences </vt:lpstr>
      <vt:lpstr>Art</vt:lpstr>
      <vt:lpstr>Architecture </vt:lpstr>
      <vt:lpstr>Music</vt:lpstr>
      <vt:lpstr>literature</vt:lpstr>
      <vt:lpstr>Fashion</vt:lpstr>
      <vt:lpstr>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Avant Garde</dc:title>
  <dc:creator>ARIOS44</dc:creator>
  <cp:lastModifiedBy>une</cp:lastModifiedBy>
  <cp:revision>37</cp:revision>
  <dcterms:created xsi:type="dcterms:W3CDTF">2011-02-22T12:21:42Z</dcterms:created>
  <dcterms:modified xsi:type="dcterms:W3CDTF">2011-03-08T15:41:12Z</dcterms:modified>
</cp:coreProperties>
</file>